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303828842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303828842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5957b483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5957b48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58ef46c3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58ef46c3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58ef46c3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158ef46c3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5957b483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15957b483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ae564a0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ae564a0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F48"/>
                </a:solidFill>
              </a:rPr>
              <a:t>explore other potential ferroelectric materials, which have atomic-scale thickness and can be switched using ultra-low voltage — what is thickness of thbn</a:t>
            </a:r>
            <a:endParaRPr sz="1000">
              <a:solidFill>
                <a:srgbClr val="333F48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333F48"/>
                </a:solidFill>
              </a:rPr>
              <a:t>Switching time?</a:t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58ef46c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58ef46c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5957b48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5957b48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08f5be67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108f5be67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151b241c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151b241c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55062da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55062da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108f5be6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3108f5be6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58ef46c3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58ef46c3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58ef46c3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58ef46c3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5957b483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5957b483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58ef46c3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58ef46c3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58ef46c3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58ef46c3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5957b48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5957b48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5957b483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5957b483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5957b483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15957b483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11fb37c30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11fb37c30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38288422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038288422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08f5be6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08f5be6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 lines + arrows = domain walls and direction of motion ; right is after E field is applied, shows domain walls moving away from their initial position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08f5be67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08f5be67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applied voltage an impulse or a constant voltage over time — what does the switching mean – does the polarization from every domain align or do they all flip relative to what they originally were? What does destroying the periodicity mean?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55062dad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55062da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1fb37c30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1fb37c30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1fb37c30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1fb37c30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 king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b="1" sz="40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D19888"/>
              </a:buClr>
              <a:buSzPts val="1800"/>
              <a:buNone/>
              <a:defRPr sz="1800">
                <a:solidFill>
                  <a:srgbClr val="D19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D19888"/>
              </a:buClr>
              <a:buSzPts val="1600"/>
              <a:buNone/>
              <a:defRPr sz="1600">
                <a:solidFill>
                  <a:srgbClr val="D19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D19888"/>
              </a:buClr>
              <a:buSzPts val="1400"/>
              <a:buNone/>
              <a:defRPr sz="1400">
                <a:solidFill>
                  <a:srgbClr val="D19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D19888"/>
              </a:buClr>
              <a:buSzPts val="1400"/>
              <a:buNone/>
              <a:defRPr sz="1400">
                <a:solidFill>
                  <a:srgbClr val="D19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D19888"/>
              </a:buClr>
              <a:buSzPts val="1400"/>
              <a:buNone/>
              <a:defRPr sz="1400">
                <a:solidFill>
                  <a:srgbClr val="D19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D19888"/>
              </a:buClr>
              <a:buSzPts val="1400"/>
              <a:buNone/>
              <a:defRPr sz="1400">
                <a:solidFill>
                  <a:srgbClr val="D19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D19888"/>
              </a:buClr>
              <a:buSzPts val="1400"/>
              <a:buNone/>
              <a:defRPr sz="1400">
                <a:solidFill>
                  <a:srgbClr val="D19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D19888"/>
              </a:buClr>
              <a:buSzPts val="1400"/>
              <a:buNone/>
              <a:defRPr sz="1400">
                <a:solidFill>
                  <a:srgbClr val="D19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682496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D19888"/>
              </a:buClr>
              <a:buSzPts val="2800"/>
              <a:buNone/>
              <a:defRPr>
                <a:solidFill>
                  <a:srgbClr val="D19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D19888"/>
              </a:buClr>
              <a:buSzPts val="2400"/>
              <a:buNone/>
              <a:defRPr>
                <a:solidFill>
                  <a:srgbClr val="D19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D19888"/>
              </a:buClr>
              <a:buSzPts val="2000"/>
              <a:buNone/>
              <a:defRPr>
                <a:solidFill>
                  <a:srgbClr val="D19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D19888"/>
              </a:buClr>
              <a:buSzPts val="2000"/>
              <a:buNone/>
              <a:defRPr>
                <a:solidFill>
                  <a:srgbClr val="D19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D19888"/>
              </a:buClr>
              <a:buSzPts val="2000"/>
              <a:buNone/>
              <a:defRPr>
                <a:solidFill>
                  <a:srgbClr val="D19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D19888"/>
              </a:buClr>
              <a:buSzPts val="2000"/>
              <a:buNone/>
              <a:defRPr>
                <a:solidFill>
                  <a:srgbClr val="D19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D19888"/>
              </a:buClr>
              <a:buSzPts val="2000"/>
              <a:buNone/>
              <a:defRPr>
                <a:solidFill>
                  <a:srgbClr val="D19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D19888"/>
              </a:buClr>
              <a:buSzPts val="2000"/>
              <a:buNone/>
              <a:defRPr>
                <a:solidFill>
                  <a:srgbClr val="D19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457200" y="1682496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648200" y="1682496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420688" y="641510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3575050" y="920884"/>
            <a:ext cx="51117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420688" y="1601629"/>
            <a:ext cx="3008400" cy="31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1792288" y="3829050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/>
          <p:nvPr>
            <p:ph idx="2" type="pic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1792288" y="4254817"/>
            <a:ext cx="54864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indent="-406400" lvl="1" marL="914400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79972"/>
            <a:ext cx="82296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Moiré Ferroelectrics and Neuromorphic Computing Applications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" name="Google Shape;42;p10"/>
          <p:cNvSpPr txBox="1"/>
          <p:nvPr/>
        </p:nvSpPr>
        <p:spPr>
          <a:xfrm>
            <a:off x="3072000" y="2797175"/>
            <a:ext cx="30000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4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Bumbia, Amal</a:t>
            </a:r>
            <a:r>
              <a:rPr lang="en" sz="1804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;</a:t>
            </a:r>
            <a:endParaRPr sz="1804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4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Lee, Kyoung Pyo; </a:t>
            </a:r>
            <a:endParaRPr sz="1804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4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Kim, Dongseob; </a:t>
            </a:r>
            <a:endParaRPr sz="1804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4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Li, Xiaoqin</a:t>
            </a:r>
            <a:endParaRPr sz="1804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4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4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Department of Physics UT Austin</a:t>
            </a:r>
            <a:r>
              <a:rPr lang="en" sz="1596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596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" name="Google Shape;43;p10"/>
          <p:cNvSpPr/>
          <p:nvPr/>
        </p:nvSpPr>
        <p:spPr>
          <a:xfrm>
            <a:off x="0" y="4925675"/>
            <a:ext cx="9144000" cy="217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ED7A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/>
          <p:nvPr>
            <p:ph type="ctrTitle"/>
          </p:nvPr>
        </p:nvSpPr>
        <p:spPr>
          <a:xfrm>
            <a:off x="421150" y="776475"/>
            <a:ext cx="8520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What can we do with this material?</a:t>
            </a:r>
            <a:endParaRPr b="1"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19"/>
          <p:cNvSpPr txBox="1"/>
          <p:nvPr>
            <p:ph type="ctrTitle"/>
          </p:nvPr>
        </p:nvSpPr>
        <p:spPr>
          <a:xfrm>
            <a:off x="311700" y="1632388"/>
            <a:ext cx="8520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Make devices.</a:t>
            </a:r>
            <a:endParaRPr b="1"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19"/>
          <p:cNvSpPr txBox="1"/>
          <p:nvPr>
            <p:ph type="ctrTitle"/>
          </p:nvPr>
        </p:nvSpPr>
        <p:spPr>
          <a:xfrm>
            <a:off x="311700" y="2488300"/>
            <a:ext cx="8520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For what?</a:t>
            </a:r>
            <a:endParaRPr b="1"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19"/>
          <p:cNvSpPr txBox="1"/>
          <p:nvPr>
            <p:ph type="ctrTitle"/>
          </p:nvPr>
        </p:nvSpPr>
        <p:spPr>
          <a:xfrm>
            <a:off x="421150" y="3328600"/>
            <a:ext cx="8520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Neuromorphic computing!</a:t>
            </a:r>
            <a:endParaRPr b="1"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19"/>
          <p:cNvSpPr txBox="1"/>
          <p:nvPr>
            <p:ph type="ctrTitle"/>
          </p:nvPr>
        </p:nvSpPr>
        <p:spPr>
          <a:xfrm>
            <a:off x="311700" y="4168900"/>
            <a:ext cx="85206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What is that?</a:t>
            </a:r>
            <a:endParaRPr b="1"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4460825" y="1292400"/>
            <a:ext cx="156300" cy="33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4460825" y="2119000"/>
            <a:ext cx="156300" cy="33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4460825" y="2967100"/>
            <a:ext cx="156300" cy="33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4460825" y="3807400"/>
            <a:ext cx="156300" cy="339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9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What is neuromorphic computing?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453375" y="1286525"/>
            <a:ext cx="3759000" cy="3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7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Von Neumann bottleneck </a:t>
            </a:r>
            <a:r>
              <a:rPr lang="en" sz="177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memory and processing are separate units so data needs to be carried back and forth between them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There is transfer latency between memory and central processor — </a:t>
            </a: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“memory wall”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 rotWithShape="1">
          <a:blip r:embed="rId3">
            <a:alphaModFix/>
          </a:blip>
          <a:srcRect b="70401" l="10817" r="0" t="0"/>
          <a:stretch/>
        </p:blipFill>
        <p:spPr>
          <a:xfrm>
            <a:off x="4212375" y="2011227"/>
            <a:ext cx="4689475" cy="147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0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10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What is neuromorphic computing?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4317450" y="1121213"/>
            <a:ext cx="4514850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 rot="2080538">
            <a:off x="-316625" y="1571113"/>
            <a:ext cx="5934701" cy="296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444625" y="1144300"/>
            <a:ext cx="77631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734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1870"/>
              <a:buFont typeface="Avenir"/>
              <a:buChar char="•"/>
            </a:pPr>
            <a:r>
              <a:rPr lang="en" sz="187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hardware and algorithms that efficiently process information by mimicking the functionality of the human brain — create </a:t>
            </a:r>
            <a:r>
              <a:rPr b="1" lang="en" sz="187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artificial neurons and synapses </a:t>
            </a:r>
            <a:endParaRPr b="1" sz="19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9250" lvl="0" marL="457200" rtl="0" algn="l">
              <a:spcBef>
                <a:spcPts val="640"/>
              </a:spcBef>
              <a:spcAft>
                <a:spcPts val="0"/>
              </a:spcAft>
              <a:buClr>
                <a:srgbClr val="BE5700"/>
              </a:buClr>
              <a:buSzPts val="1900"/>
              <a:buFont typeface="Avenir"/>
              <a:buChar char="•"/>
            </a:pP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computations processed where the data is located — </a:t>
            </a:r>
            <a:r>
              <a:rPr b="1"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improved processing speed</a:t>
            </a:r>
            <a:endParaRPr sz="1900">
              <a:solidFill>
                <a:srgbClr val="BE5700"/>
              </a:solidFill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11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9" name="Google Shape;239;p21"/>
          <p:cNvPicPr preferRelativeResize="0"/>
          <p:nvPr/>
        </p:nvPicPr>
        <p:blipFill rotWithShape="1">
          <a:blip r:embed="rId5">
            <a:alphaModFix/>
          </a:blip>
          <a:srcRect b="4935" l="0" r="0" t="42283"/>
          <a:stretch/>
        </p:blipFill>
        <p:spPr>
          <a:xfrm>
            <a:off x="2309200" y="3209800"/>
            <a:ext cx="3867808" cy="1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But there’s a problem…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5" name="Google Shape;2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76" y="1361675"/>
            <a:ext cx="2993025" cy="16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3673925" y="1142800"/>
            <a:ext cx="5258100" cy="426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7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complementary metal-oxide-semiconductor (CMOS) chip</a:t>
            </a:r>
            <a:endParaRPr/>
          </a:p>
        </p:txBody>
      </p:sp>
      <p:pic>
        <p:nvPicPr>
          <p:cNvPr id="247" name="Google Shape;2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73926" y="2433675"/>
            <a:ext cx="462524" cy="4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76601" y="1889187"/>
            <a:ext cx="462524" cy="4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176601" y="2433675"/>
            <a:ext cx="462524" cy="4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73926" y="1889187"/>
            <a:ext cx="462524" cy="4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150" y="1807113"/>
            <a:ext cx="790825" cy="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138" y="2571750"/>
            <a:ext cx="790825" cy="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5048" y="1962300"/>
            <a:ext cx="933900" cy="9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3913650" y="3059000"/>
            <a:ext cx="2235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transistors —-&gt; neuron</a:t>
            </a:r>
            <a:endParaRPr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6696425" y="3387350"/>
            <a:ext cx="2235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memories </a:t>
            </a:r>
            <a:r>
              <a:rPr lang="en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—-&gt; synapse</a:t>
            </a:r>
            <a:endParaRPr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6" name="Google Shape;256;p22"/>
          <p:cNvPicPr preferRelativeResize="0"/>
          <p:nvPr/>
        </p:nvPicPr>
        <p:blipFill rotWithShape="1">
          <a:blip r:embed="rId7">
            <a:alphaModFix/>
          </a:blip>
          <a:srcRect b="14864" l="0" r="0" t="0"/>
          <a:stretch/>
        </p:blipFill>
        <p:spPr>
          <a:xfrm>
            <a:off x="7866175" y="2010665"/>
            <a:ext cx="790825" cy="1122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2"/>
          <p:cNvCxnSpPr>
            <a:stCxn id="249" idx="0"/>
            <a:endCxn id="253" idx="1"/>
          </p:cNvCxnSpPr>
          <p:nvPr/>
        </p:nvCxnSpPr>
        <p:spPr>
          <a:xfrm flipH="1" rot="10800000">
            <a:off x="4407864" y="2429175"/>
            <a:ext cx="677100" cy="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2"/>
          <p:cNvCxnSpPr/>
          <p:nvPr/>
        </p:nvCxnSpPr>
        <p:spPr>
          <a:xfrm flipH="1" rot="10800000">
            <a:off x="7274675" y="2544267"/>
            <a:ext cx="497700" cy="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22"/>
          <p:cNvSpPr txBox="1"/>
          <p:nvPr/>
        </p:nvSpPr>
        <p:spPr>
          <a:xfrm>
            <a:off x="424288" y="3262275"/>
            <a:ext cx="3000000" cy="102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7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brain has ~ 10000 synapses per neuron — cannot replicate on CMOS</a:t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3560363" y="3648100"/>
            <a:ext cx="3000000" cy="102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7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need chips with </a:t>
            </a:r>
            <a:r>
              <a:rPr b="1" lang="en" sz="177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MILLIONS</a:t>
            </a:r>
            <a:r>
              <a:rPr lang="en" sz="177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of artificial neurons and synapses</a:t>
            </a:r>
            <a:endParaRPr sz="177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2"/>
          <p:cNvSpPr txBox="1"/>
          <p:nvPr/>
        </p:nvSpPr>
        <p:spPr>
          <a:xfrm>
            <a:off x="6859775" y="3916600"/>
            <a:ext cx="1908900" cy="6618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How??</a:t>
            </a:r>
            <a:endParaRPr/>
          </a:p>
        </p:txBody>
      </p:sp>
      <p:cxnSp>
        <p:nvCxnSpPr>
          <p:cNvPr id="262" name="Google Shape;262;p22"/>
          <p:cNvCxnSpPr/>
          <p:nvPr/>
        </p:nvCxnSpPr>
        <p:spPr>
          <a:xfrm flipH="1">
            <a:off x="2969875" y="1678475"/>
            <a:ext cx="760800" cy="173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2"/>
          <p:cNvCxnSpPr/>
          <p:nvPr/>
        </p:nvCxnSpPr>
        <p:spPr>
          <a:xfrm>
            <a:off x="2866175" y="4262800"/>
            <a:ext cx="828600" cy="20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2"/>
          <p:cNvCxnSpPr>
            <a:stCxn id="260" idx="3"/>
            <a:endCxn id="261" idx="1"/>
          </p:cNvCxnSpPr>
          <p:nvPr/>
        </p:nvCxnSpPr>
        <p:spPr>
          <a:xfrm>
            <a:off x="6560363" y="4162750"/>
            <a:ext cx="299400" cy="8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2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12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Ferroelectrics in Neuromorphic Computing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2147025" y="1117175"/>
            <a:ext cx="5143500" cy="37866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1765800" y="1336050"/>
            <a:ext cx="5612400" cy="24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Advantages</a:t>
            </a:r>
            <a:endParaRPr b="1"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Char char="●"/>
            </a:pPr>
            <a:r>
              <a:rPr lang="en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ultra-fast write/read speed</a:t>
            </a: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Char char="●"/>
            </a:pPr>
            <a:r>
              <a:rPr lang="en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ultra-low power consumption</a:t>
            </a: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Char char="●"/>
            </a:pPr>
            <a:r>
              <a:rPr lang="en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long retention</a:t>
            </a: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Char char="●"/>
            </a:pPr>
            <a:r>
              <a:rPr lang="en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high endurance</a:t>
            </a: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Char char="●"/>
            </a:pPr>
            <a:r>
              <a:rPr lang="en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practical implementation of high-performance synaptic devices</a:t>
            </a: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venir"/>
              <a:buChar char="●"/>
            </a:pPr>
            <a:r>
              <a:rPr lang="en" sz="2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non-volatile memory</a:t>
            </a: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13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50" y="3184550"/>
            <a:ext cx="3219025" cy="16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25" y="534751"/>
            <a:ext cx="3941124" cy="25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"/>
          <p:cNvSpPr txBox="1"/>
          <p:nvPr/>
        </p:nvSpPr>
        <p:spPr>
          <a:xfrm>
            <a:off x="3913625" y="2893275"/>
            <a:ext cx="4929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ctr">
              <a:spcBef>
                <a:spcPts val="640"/>
              </a:spcBef>
              <a:spcAft>
                <a:spcPts val="0"/>
              </a:spcAft>
              <a:buClr>
                <a:srgbClr val="BE5700"/>
              </a:buClr>
              <a:buSzPts val="1600"/>
              <a:buFont typeface="Avenir"/>
              <a:buChar char="•"/>
            </a:pPr>
            <a:r>
              <a:rPr b="1" lang="en" sz="16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FeRAM</a:t>
            </a:r>
            <a:r>
              <a:rPr lang="en" sz="16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 : ferroelectric memristor with MFM sandwich; two-terminal</a:t>
            </a:r>
            <a:endParaRPr sz="16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1600"/>
              <a:buFont typeface="Avenir"/>
              <a:buChar char="•"/>
            </a:pPr>
            <a:r>
              <a:rPr b="1" lang="en" sz="16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FeFET </a:t>
            </a:r>
            <a:r>
              <a:rPr lang="en" sz="16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: ferroelectric field effect transistor; ferroelectrics serve as the gate dielectric in a three-terminal transistor structure</a:t>
            </a:r>
            <a:endParaRPr sz="16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1600"/>
              <a:buFont typeface="Avenir"/>
              <a:buChar char="•"/>
            </a:pPr>
            <a:r>
              <a:rPr b="1" lang="en" sz="16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FTJ </a:t>
            </a:r>
            <a:r>
              <a:rPr lang="en" sz="16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: two-terminal device with a ferroelectric material sandwiched between two electrodes </a:t>
            </a:r>
            <a:endParaRPr sz="16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14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649" y="635225"/>
            <a:ext cx="4691051" cy="19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/>
          <p:nvPr/>
        </p:nvSpPr>
        <p:spPr>
          <a:xfrm>
            <a:off x="207025" y="620075"/>
            <a:ext cx="484800" cy="39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428850" y="3184550"/>
            <a:ext cx="484800" cy="39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4253650" y="620075"/>
            <a:ext cx="484800" cy="39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/>
        </p:nvSpPr>
        <p:spPr>
          <a:xfrm>
            <a:off x="788550" y="1073525"/>
            <a:ext cx="75669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But ferroelectric devices already exist! What’s special about the t-hBN?</a:t>
            </a:r>
            <a:endParaRPr sz="32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788550" y="3273925"/>
            <a:ext cx="75669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Global switching behavior!</a:t>
            </a:r>
            <a:endParaRPr sz="32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4330500" y="2429625"/>
            <a:ext cx="483000" cy="78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15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60">
                <a:latin typeface="Avenir"/>
                <a:ea typeface="Avenir"/>
                <a:cs typeface="Avenir"/>
                <a:sym typeface="Avenir"/>
              </a:rPr>
              <a:t>Applications of Nonlocal Switching To Neuromorphic Computing</a:t>
            </a:r>
            <a:endParaRPr sz="226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BE5700"/>
              </a:buClr>
              <a:buSzPts val="2000"/>
              <a:buFont typeface="Avenir"/>
              <a:buChar char="•"/>
            </a:pPr>
            <a:r>
              <a:rPr lang="en" sz="20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use t-hBN as ferroelectric layer in </a:t>
            </a:r>
            <a:r>
              <a:rPr lang="en" sz="20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FeRAM, FTJ, or FeFET - like device</a:t>
            </a:r>
            <a:endParaRPr sz="20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2000"/>
              <a:buFont typeface="Avenir"/>
              <a:buChar char="•"/>
            </a:pPr>
            <a:r>
              <a:rPr lang="en" sz="20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device with one point of contact to an external electric field; plating is not necessary</a:t>
            </a:r>
            <a:endParaRPr sz="20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2000"/>
              <a:buFont typeface="Avenir"/>
              <a:buChar char="•"/>
            </a:pPr>
            <a:r>
              <a:rPr lang="en" sz="20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temporary store for memory due to recoverable </a:t>
            </a:r>
            <a:r>
              <a:rPr lang="en" sz="20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erasure in moiré periodicity</a:t>
            </a:r>
            <a:endParaRPr sz="20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2000"/>
              <a:buFont typeface="Avenir"/>
              <a:buChar char="•"/>
            </a:pPr>
            <a:r>
              <a:rPr lang="en" sz="20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Lower energy consumption</a:t>
            </a:r>
            <a:endParaRPr sz="20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2000"/>
              <a:buFont typeface="Avenir"/>
              <a:buChar char="•"/>
            </a:pPr>
            <a:r>
              <a:rPr lang="en" sz="20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Time dependency</a:t>
            </a:r>
            <a:endParaRPr sz="20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2000"/>
              <a:buFont typeface="Avenir"/>
              <a:buChar char="•"/>
            </a:pPr>
            <a:r>
              <a:rPr lang="en" sz="20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Two points of contact for electrodes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900" y="4114325"/>
            <a:ext cx="4201550" cy="8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/>
          <p:nvPr/>
        </p:nvSpPr>
        <p:spPr>
          <a:xfrm rot="10800000">
            <a:off x="2678850" y="3793775"/>
            <a:ext cx="265500" cy="971100"/>
          </a:xfrm>
          <a:prstGeom prst="triangle">
            <a:avLst>
              <a:gd fmla="val 50000" name="adj"/>
            </a:avLst>
          </a:prstGeom>
          <a:solidFill>
            <a:srgbClr val="2222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>
            <a:off x="5891200" y="3340275"/>
            <a:ext cx="226800" cy="1039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7556300" y="4114325"/>
            <a:ext cx="797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t-hBN</a:t>
            </a:r>
            <a:endParaRPr sz="18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04" name="Google Shape;304;p26"/>
          <p:cNvCxnSpPr/>
          <p:nvPr/>
        </p:nvCxnSpPr>
        <p:spPr>
          <a:xfrm flipH="1" rot="10800000">
            <a:off x="6727725" y="4422925"/>
            <a:ext cx="687900" cy="15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6"/>
          <p:cNvCxnSpPr/>
          <p:nvPr/>
        </p:nvCxnSpPr>
        <p:spPr>
          <a:xfrm flipH="1">
            <a:off x="1506075" y="4209425"/>
            <a:ext cx="1035900" cy="13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26"/>
          <p:cNvSpPr txBox="1"/>
          <p:nvPr/>
        </p:nvSpPr>
        <p:spPr>
          <a:xfrm>
            <a:off x="311700" y="4114325"/>
            <a:ext cx="1332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electrode</a:t>
            </a:r>
            <a:endParaRPr sz="18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16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type="title"/>
          </p:nvPr>
        </p:nvSpPr>
        <p:spPr>
          <a:xfrm>
            <a:off x="311700" y="476300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Future Efforts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27"/>
          <p:cNvSpPr txBox="1"/>
          <p:nvPr>
            <p:ph idx="1" type="body"/>
          </p:nvPr>
        </p:nvSpPr>
        <p:spPr>
          <a:xfrm>
            <a:off x="311700" y="1261900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7084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causes the “forgetting” and “recovering” of 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periodicity? Is it a consequence of the</a:t>
            </a:r>
            <a:r>
              <a:rPr lang="en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moiré </a:t>
            </a: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structure? Does the capacity for domain walls to store information play a role?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084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Why is non-local switching happening? How do domain network dynamics contribute to this? Is synaptic behavior a sufficient explanation?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7084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other ferroelectrics can exhibit non-local switching?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17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1949850" y="1566850"/>
            <a:ext cx="5244300" cy="84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latin typeface="Avenir"/>
                <a:ea typeface="Avenir"/>
                <a:cs typeface="Avenir"/>
                <a:sym typeface="Avenir"/>
              </a:rPr>
              <a:t>Acknowledgements</a:t>
            </a:r>
            <a:endParaRPr sz="442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/>
          <p:cNvSpPr txBox="1"/>
          <p:nvPr>
            <p:ph idx="1" type="body"/>
          </p:nvPr>
        </p:nvSpPr>
        <p:spPr>
          <a:xfrm>
            <a:off x="311700" y="3004100"/>
            <a:ext cx="8520600" cy="84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 would like to thank Kyoung Pyo Lee and Dr. Xiaoqin Li for giving me the opportunity to work on this project.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Moir</a:t>
            </a:r>
            <a:r>
              <a:rPr lang="en" sz="3000">
                <a:latin typeface="Avenir"/>
                <a:ea typeface="Avenir"/>
                <a:cs typeface="Avenir"/>
                <a:sym typeface="Avenir"/>
              </a:rPr>
              <a:t>é</a:t>
            </a:r>
            <a:r>
              <a:rPr lang="en" sz="5200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3000">
                <a:latin typeface="Avenir"/>
                <a:ea typeface="Avenir"/>
                <a:cs typeface="Avenir"/>
                <a:sym typeface="Avenir"/>
              </a:rPr>
              <a:t>vs. Conventional </a:t>
            </a:r>
            <a:r>
              <a:rPr lang="en" sz="3000">
                <a:latin typeface="Avenir"/>
                <a:ea typeface="Avenir"/>
                <a:cs typeface="Avenir"/>
                <a:sym typeface="Avenir"/>
              </a:rPr>
              <a:t>Ferroelectrics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" name="Google Shape;49;p11"/>
          <p:cNvSpPr txBox="1"/>
          <p:nvPr/>
        </p:nvSpPr>
        <p:spPr>
          <a:xfrm>
            <a:off x="411700" y="1182950"/>
            <a:ext cx="7754400" cy="3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Ferroelectrics: </a:t>
            </a:r>
            <a:r>
              <a:rPr lang="en" sz="21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Materials with spontaneous polarization; can be manipulated via external electric field</a:t>
            </a:r>
            <a:endParaRPr sz="21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Moir</a:t>
            </a:r>
            <a:r>
              <a:rPr lang="en" sz="21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é </a:t>
            </a:r>
            <a:r>
              <a:rPr b="1" lang="en" sz="21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 Materials:</a:t>
            </a:r>
            <a:r>
              <a:rPr lang="en" sz="21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21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Stacked 2D materials with twist angle; generates new properties</a:t>
            </a:r>
            <a:endParaRPr sz="21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025" y="3105749"/>
            <a:ext cx="3296175" cy="17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00" y="3069938"/>
            <a:ext cx="44577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311700" y="2431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Extra Slides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4925"/>
            <a:ext cx="8839199" cy="3176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/>
        </p:nvSpPr>
        <p:spPr>
          <a:xfrm>
            <a:off x="690450" y="1990375"/>
            <a:ext cx="7763100" cy="187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Brains…</a:t>
            </a:r>
            <a:endParaRPr sz="1500">
              <a:solidFill>
                <a:srgbClr val="2021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Avenir"/>
              <a:buChar char="●"/>
            </a:pPr>
            <a:r>
              <a:rPr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have ultra low power consumption (on the order of </a:t>
            </a:r>
            <a:r>
              <a:rPr b="1"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20 W</a:t>
            </a:r>
            <a:r>
              <a:rPr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) compared to supercomputers (consumes on the order of </a:t>
            </a:r>
            <a:r>
              <a:rPr b="1"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1000 kWh</a:t>
            </a:r>
            <a:r>
              <a:rPr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 - this is a </a:t>
            </a:r>
            <a:r>
              <a:rPr b="1"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6 YEAR</a:t>
            </a:r>
            <a:r>
              <a:rPr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 energy budget for a brain)</a:t>
            </a:r>
            <a:endParaRPr sz="1500">
              <a:solidFill>
                <a:srgbClr val="2021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Avenir"/>
              <a:buChar char="●"/>
            </a:pPr>
            <a:r>
              <a:rPr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store memory, learn with few examples and from experience </a:t>
            </a:r>
            <a:endParaRPr sz="1500">
              <a:solidFill>
                <a:srgbClr val="2021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Avenir"/>
              <a:buChar char="●"/>
            </a:pPr>
            <a:r>
              <a:rPr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have direct access to memory via synapses </a:t>
            </a:r>
            <a:endParaRPr sz="1500">
              <a:solidFill>
                <a:srgbClr val="20212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Avenir"/>
              <a:buChar char="●"/>
            </a:pPr>
            <a:r>
              <a:rPr lang="en" sz="1500">
                <a:solidFill>
                  <a:srgbClr val="202122"/>
                </a:solidFill>
                <a:latin typeface="Avenir"/>
                <a:ea typeface="Avenir"/>
                <a:cs typeface="Avenir"/>
                <a:sym typeface="Avenir"/>
              </a:rPr>
              <a:t>have high plasticity due to many adaptive synapses</a:t>
            </a:r>
            <a:endParaRPr sz="1100">
              <a:solidFill>
                <a:srgbClr val="20212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458463"/>
            <a:ext cx="86106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095375"/>
            <a:ext cx="84391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575"/>
            <a:ext cx="3761250" cy="4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/>
        </p:nvSpPr>
        <p:spPr>
          <a:xfrm>
            <a:off x="4429575" y="614988"/>
            <a:ext cx="4202100" cy="30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Part of emulating a synapse means to ensure that your device is capable of short and long term plasticity, spike-timing dependent plasticity, and heterosynaptic plasticity.</a:t>
            </a:r>
            <a:endParaRPr sz="18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A</a:t>
            </a:r>
            <a:r>
              <a:rPr b="1" lang="en" sz="18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rtificial synapses</a:t>
            </a:r>
            <a:r>
              <a:rPr lang="en" sz="18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 can update and memorize internal conductivity known as </a:t>
            </a:r>
            <a:r>
              <a:rPr b="1" lang="en" sz="18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synaptic weight</a:t>
            </a:r>
            <a:r>
              <a:rPr lang="en" sz="18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 in response to external stimuli.</a:t>
            </a:r>
            <a:endParaRPr>
              <a:solidFill>
                <a:srgbClr val="BE5700"/>
              </a:solidFill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4085625" y="3855750"/>
            <a:ext cx="447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Li, M., Liu, H., Zhao, R.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Imperfection-enabled memristive switching in van der Waals materials.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Nat Electron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6, 491–505 (2023). https://doi.org/10.1038/s41928-023-00984-2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175" y="513962"/>
            <a:ext cx="7139651" cy="380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5"/>
          <p:cNvSpPr txBox="1"/>
          <p:nvPr/>
        </p:nvSpPr>
        <p:spPr>
          <a:xfrm>
            <a:off x="1195325" y="4316900"/>
            <a:ext cx="694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Kim, D.S., Dominguez, R.C., Mayorga-Luna, R.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Electrostatic moiré potential from twisted hexagonal boron nitride layers.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Nat. Mater.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23, 65–70 (2024). https://doi.org/10.1038/s41563-023-01637-7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5" y="574400"/>
            <a:ext cx="5746726" cy="43229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 txBox="1"/>
          <p:nvPr/>
        </p:nvSpPr>
        <p:spPr>
          <a:xfrm>
            <a:off x="6211800" y="1026625"/>
            <a:ext cx="2564100" cy="3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White lines show domain wall + direction of motion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Plots of normalized polarization vs. voltage during sweep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5" name="Google Shape;365;p36"/>
          <p:cNvSpPr txBox="1"/>
          <p:nvPr/>
        </p:nvSpPr>
        <p:spPr>
          <a:xfrm>
            <a:off x="5993850" y="42817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Ko, K., Yuk, A., Engelke, R. </a:t>
            </a:r>
            <a:r>
              <a:rPr i="1" lang="en" sz="7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et al.</a:t>
            </a: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Operando electron microscopy investigation of polar domain dynamics in twisted van der Waals homobilayers. </a:t>
            </a:r>
            <a:r>
              <a:rPr i="1" lang="en" sz="7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Nat. Mater.</a:t>
            </a: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22, 992–998 (2023). https://doi.org/10.1038/s41563-023-01595-0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Moir</a:t>
            </a:r>
            <a:r>
              <a:rPr lang="en" sz="3000">
                <a:latin typeface="Avenir"/>
                <a:ea typeface="Avenir"/>
                <a:cs typeface="Avenir"/>
                <a:sym typeface="Avenir"/>
              </a:rPr>
              <a:t>é</a:t>
            </a:r>
            <a:r>
              <a:rPr lang="en" sz="3000">
                <a:latin typeface="Avenir"/>
                <a:ea typeface="Avenir"/>
                <a:cs typeface="Avenir"/>
                <a:sym typeface="Avenir"/>
              </a:rPr>
              <a:t> vs. Conventional Ferroelectrics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4670174" y="1171250"/>
            <a:ext cx="4043100" cy="37989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/>
          <p:nvPr/>
        </p:nvSpPr>
        <p:spPr>
          <a:xfrm>
            <a:off x="458600" y="1171250"/>
            <a:ext cx="3895200" cy="37989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2"/>
          <p:cNvSpPr txBox="1"/>
          <p:nvPr/>
        </p:nvSpPr>
        <p:spPr>
          <a:xfrm>
            <a:off x="1135700" y="1558150"/>
            <a:ext cx="2541000" cy="26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Conventional</a:t>
            </a:r>
            <a:endParaRPr b="1" sz="17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tuning polarization</a:t>
            </a:r>
            <a:endParaRPr sz="17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depends on deviation of the atom at the center of unit cell</a:t>
            </a:r>
            <a:endParaRPr sz="17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2"/>
          <p:cNvSpPr txBox="1"/>
          <p:nvPr/>
        </p:nvSpPr>
        <p:spPr>
          <a:xfrm>
            <a:off x="3788575" y="2571750"/>
            <a:ext cx="1641600" cy="1050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Local switching</a:t>
            </a:r>
            <a:endParaRPr sz="1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Devices :)</a:t>
            </a:r>
            <a:endParaRPr sz="1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Ferroelectricity ._. </a:t>
            </a:r>
            <a:endParaRPr sz="1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5328075" y="1558150"/>
            <a:ext cx="2727300" cy="25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Moir</a:t>
            </a:r>
            <a:r>
              <a:rPr lang="en" sz="17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é</a:t>
            </a:r>
            <a:endParaRPr b="1" sz="17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Structural consequence</a:t>
            </a:r>
            <a:endParaRPr sz="17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Domain network effects</a:t>
            </a:r>
            <a:endParaRPr sz="17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venir"/>
              <a:buChar char="●"/>
            </a:pPr>
            <a:r>
              <a:rPr lang="en" sz="17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Linked — altering one atom impacts the whole structure</a:t>
            </a:r>
            <a:endParaRPr sz="17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12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38484" l="0" r="44797" t="0"/>
          <a:stretch/>
        </p:blipFill>
        <p:spPr>
          <a:xfrm>
            <a:off x="219200" y="635776"/>
            <a:ext cx="3256125" cy="18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0" l="54065" r="0" t="45884"/>
          <a:stretch/>
        </p:blipFill>
        <p:spPr>
          <a:xfrm>
            <a:off x="3538450" y="1021099"/>
            <a:ext cx="5255325" cy="31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b="49690" l="54065" r="0" t="0"/>
          <a:stretch/>
        </p:blipFill>
        <p:spPr>
          <a:xfrm>
            <a:off x="307350" y="2745150"/>
            <a:ext cx="3079826" cy="16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/>
          <p:nvPr/>
        </p:nvSpPr>
        <p:spPr>
          <a:xfrm>
            <a:off x="4183300" y="2745150"/>
            <a:ext cx="109500" cy="59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4572000" y="2679850"/>
            <a:ext cx="109500" cy="59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5088925" y="2679850"/>
            <a:ext cx="109500" cy="59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5512100" y="2745150"/>
            <a:ext cx="109500" cy="59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5935275" y="2745150"/>
            <a:ext cx="109500" cy="59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6452200" y="2706000"/>
            <a:ext cx="109500" cy="672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6781625" y="2706000"/>
            <a:ext cx="109500" cy="672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7298550" y="2640700"/>
            <a:ext cx="109500" cy="672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7815475" y="2640700"/>
            <a:ext cx="109500" cy="672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8144900" y="2706000"/>
            <a:ext cx="109500" cy="672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4901275" y="4044225"/>
            <a:ext cx="484800" cy="672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6900175" y="4044225"/>
            <a:ext cx="484800" cy="672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5512100" y="3989475"/>
            <a:ext cx="1269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Net dipole moment for regions!</a:t>
            </a:r>
            <a:endParaRPr sz="2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4966550" y="514850"/>
            <a:ext cx="23991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t-hBN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(twisted hexagonal boron nitride)</a:t>
            </a:r>
            <a:endParaRPr sz="1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00950" y="4434775"/>
            <a:ext cx="467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Kim, D.S., Dominguez, R.C., Mayorga-Luna, R.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et al.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Electrostatic moiré potential from twisted hexagonal boron nitride layers.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Nat. Mater.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 23, 65–70 (2024). https://doi.org/10.1038/s41563-023-01637-7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Ferroelectric Domains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376725" y="1017725"/>
            <a:ext cx="53373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Different regions of a material with different polarizations </a:t>
            </a:r>
            <a:endParaRPr sz="18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Separated by domain walls — boundaries of enhanced electrical conductance</a:t>
            </a:r>
            <a:endParaRPr sz="18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Twist angle determines size of domains in general (inversely related)* - stress and strain cause deformations </a:t>
            </a:r>
            <a:endParaRPr sz="18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173" y="2987650"/>
            <a:ext cx="3200400" cy="18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856175" y="4847950"/>
            <a:ext cx="237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https://doi.org/10.1038/s41563-023-01637-7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938" y="532000"/>
            <a:ext cx="334327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299825" y="4734100"/>
            <a:ext cx="3200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22222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https://doi.org/10.1038/s41563-023-01595-0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Local vs. Nonlocal Switching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42950" y="1292400"/>
            <a:ext cx="75666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Char char="●"/>
            </a:pP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local domain 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switching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with voltage application — </a:t>
            </a:r>
            <a:endParaRPr sz="1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Char char="●"/>
            </a:pP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domain walls are shifting, and the new region they annex is ascribed the polarization </a:t>
            </a:r>
            <a:r>
              <a:rPr lang="en" sz="19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(domain wall gerrymandering)</a:t>
            </a:r>
            <a:endParaRPr sz="19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4" name="Google Shape;104;p15" title="Untitled video - Made with Clipchamp.gif"/>
          <p:cNvPicPr preferRelativeResize="0"/>
          <p:nvPr/>
        </p:nvPicPr>
        <p:blipFill rotWithShape="1">
          <a:blip r:embed="rId3">
            <a:alphaModFix/>
          </a:blip>
          <a:srcRect b="15084" l="4195" r="2564" t="18580"/>
          <a:stretch/>
        </p:blipFill>
        <p:spPr>
          <a:xfrm>
            <a:off x="1776812" y="2571750"/>
            <a:ext cx="5590375" cy="22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2256475" y="16207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3413375" y="16207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4570275" y="16207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5727175" y="16207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1678025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2834925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3993550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5148725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6309075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727175" y="34342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572000" y="34342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3413375" y="34342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2257338" y="34342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0800000">
            <a:off x="1678025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10800000">
            <a:off x="2257338" y="252745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10800000">
            <a:off x="2834500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rot="10800000">
            <a:off x="1678025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 rot="10800000">
            <a:off x="2835363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rot="10800000">
            <a:off x="3992263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 rot="10800000">
            <a:off x="3413375" y="252745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 rot="10800000">
            <a:off x="4572000" y="252745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 rot="10800000">
            <a:off x="3992263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 rot="10800000">
            <a:off x="5727175" y="252745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 rot="10800000">
            <a:off x="5148725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rot="10800000">
            <a:off x="5148725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 rot="10800000">
            <a:off x="6306488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 rot="10800000">
            <a:off x="6305625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3522800" y="2074075"/>
            <a:ext cx="1969850" cy="1782250"/>
          </a:xfrm>
          <a:prstGeom prst="flowChartProcess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3991825" y="2339850"/>
            <a:ext cx="1156896" cy="1250694"/>
          </a:xfrm>
          <a:prstGeom prst="lightningBol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22800" y="2074075"/>
            <a:ext cx="1969850" cy="1782250"/>
          </a:xfrm>
          <a:prstGeom prst="flowChartProcess">
            <a:avLst/>
          </a:prstGeom>
          <a:solidFill>
            <a:schemeClr val="accent4"/>
          </a:solidFill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956325" y="656625"/>
            <a:ext cx="710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Expected switching behavior:</a:t>
            </a:r>
            <a:endParaRPr>
              <a:solidFill>
                <a:srgbClr val="BE57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2256475" y="16207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3413375" y="16207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4570275" y="16207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5727175" y="16207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1678025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2834925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3993550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5148725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6309075" y="252745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5727175" y="34342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4572000" y="34342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3413375" y="34342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2257338" y="3434200"/>
            <a:ext cx="1156900" cy="9067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 rot="10800000">
            <a:off x="1678025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 rot="10800000">
            <a:off x="2257338" y="252745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 rot="10800000">
            <a:off x="2834500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 rot="10800000">
            <a:off x="1678025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 rot="10800000">
            <a:off x="2835363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 rot="10800000">
            <a:off x="3992263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 rot="10800000">
            <a:off x="3413375" y="252745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 rot="10800000">
            <a:off x="4572000" y="252745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 rot="10800000">
            <a:off x="3992263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 rot="10800000">
            <a:off x="5727175" y="252745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 rot="10800000">
            <a:off x="5148725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 rot="10800000">
            <a:off x="5148725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 rot="10800000">
            <a:off x="6306488" y="34342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 rot="10800000">
            <a:off x="6305625" y="1620700"/>
            <a:ext cx="1156900" cy="906750"/>
          </a:xfrm>
          <a:prstGeom prst="flowChartExtract">
            <a:avLst/>
          </a:prstGeom>
          <a:solidFill>
            <a:schemeClr val="accent3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3522800" y="2074075"/>
            <a:ext cx="1969850" cy="1782250"/>
          </a:xfrm>
          <a:prstGeom prst="flowChartProcess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3991825" y="2339850"/>
            <a:ext cx="1156896" cy="1250694"/>
          </a:xfrm>
          <a:prstGeom prst="lightningBol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1427875" y="1495625"/>
            <a:ext cx="6347300" cy="298605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3522800" y="2074075"/>
            <a:ext cx="1969850" cy="1782250"/>
          </a:xfrm>
          <a:prstGeom prst="flowChartProcess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956325" y="656625"/>
            <a:ext cx="710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But in t-hBN, applying voltage to a single region causes switching over the </a:t>
            </a:r>
            <a:r>
              <a:rPr b="1"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entire</a:t>
            </a: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 sample! Why…? </a:t>
            </a:r>
            <a:endParaRPr>
              <a:solidFill>
                <a:srgbClr val="BE5700"/>
              </a:solidFill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7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25" y="521134"/>
            <a:ext cx="4755474" cy="2339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>
            <a:off x="5930375" y="2571752"/>
            <a:ext cx="2470125" cy="1873150"/>
          </a:xfrm>
          <a:prstGeom prst="flowChartExtract">
            <a:avLst/>
          </a:prstGeom>
          <a:solidFill>
            <a:srgbClr val="38761D"/>
          </a:solidFill>
          <a:ln cap="flat" cmpd="sng" w="38100">
            <a:solidFill>
              <a:srgbClr val="D19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 rot="-6040611">
            <a:off x="5995822" y="2468457"/>
            <a:ext cx="3045830" cy="3086596"/>
          </a:xfrm>
          <a:prstGeom prst="arc">
            <a:avLst>
              <a:gd fmla="val 15968149" name="adj1"/>
              <a:gd fmla="val 0" name="adj2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 rot="1051816">
            <a:off x="5491505" y="2569690"/>
            <a:ext cx="2938154" cy="2878771"/>
          </a:xfrm>
          <a:prstGeom prst="arc">
            <a:avLst>
              <a:gd fmla="val 15968149" name="adj1"/>
              <a:gd fmla="val 0" name="adj2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 rot="8303394">
            <a:off x="5642523" y="1863609"/>
            <a:ext cx="3045818" cy="3086576"/>
          </a:xfrm>
          <a:prstGeom prst="arc">
            <a:avLst>
              <a:gd fmla="val 15968149" name="adj1"/>
              <a:gd fmla="val 0" name="adj2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6980775" y="2394750"/>
            <a:ext cx="369300" cy="35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5773050" y="4262925"/>
            <a:ext cx="369300" cy="35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8145425" y="4262925"/>
            <a:ext cx="369300" cy="35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 rot="4725605">
            <a:off x="4175911" y="1415873"/>
            <a:ext cx="2888910" cy="3059355"/>
          </a:xfrm>
          <a:prstGeom prst="arc">
            <a:avLst>
              <a:gd fmla="val 15968149" name="adj1"/>
              <a:gd fmla="val 0" name="adj2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 rot="-2699231">
            <a:off x="5753697" y="3927459"/>
            <a:ext cx="2843206" cy="2882026"/>
          </a:xfrm>
          <a:prstGeom prst="arc">
            <a:avLst>
              <a:gd fmla="val 16051750" name="adj1"/>
              <a:gd fmla="val 0" name="adj2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 rot="-10109711">
            <a:off x="7158834" y="1355628"/>
            <a:ext cx="3009773" cy="3035244"/>
          </a:xfrm>
          <a:prstGeom prst="arc">
            <a:avLst>
              <a:gd fmla="val 15968149" name="adj1"/>
              <a:gd fmla="val 310940" name="adj2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6980775" y="2394750"/>
            <a:ext cx="369300" cy="35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5773050" y="4262925"/>
            <a:ext cx="369300" cy="35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8145425" y="4262925"/>
            <a:ext cx="369300" cy="35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18"/>
          <p:cNvCxnSpPr/>
          <p:nvPr/>
        </p:nvCxnSpPr>
        <p:spPr>
          <a:xfrm>
            <a:off x="2256425" y="1642413"/>
            <a:ext cx="3330000" cy="12819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18"/>
          <p:cNvSpPr txBox="1"/>
          <p:nvPr/>
        </p:nvSpPr>
        <p:spPr>
          <a:xfrm>
            <a:off x="4964075" y="745200"/>
            <a:ext cx="399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The answer: </a:t>
            </a:r>
            <a:r>
              <a:rPr b="1" lang="en" sz="19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Domain wall dynamics </a:t>
            </a:r>
            <a:endParaRPr b="1" sz="19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4964075" y="1141950"/>
            <a:ext cx="3993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Domain walls no longer “translate”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— they expand/contract about fixed points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Char char="●"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Change size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126725" y="3058925"/>
            <a:ext cx="54597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1900"/>
              <a:buFont typeface="Avenir"/>
              <a:buChar char="●"/>
            </a:pP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Domain wall interconnectivity influences global beh</a:t>
            </a: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avior</a:t>
            </a:r>
            <a:endParaRPr sz="19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1900"/>
              <a:buFont typeface="Avenir"/>
              <a:buChar char="●"/>
            </a:pP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Periodicity</a:t>
            </a: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 is </a:t>
            </a: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erased</a:t>
            </a: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 — restores back to original state like a rubber band</a:t>
            </a:r>
            <a:endParaRPr sz="19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BE5700"/>
              </a:buClr>
              <a:buSzPts val="1900"/>
              <a:buFont typeface="Avenir"/>
              <a:buChar char="●"/>
            </a:pPr>
            <a:r>
              <a:rPr lang="en" sz="1900">
                <a:solidFill>
                  <a:srgbClr val="BE5700"/>
                </a:solidFill>
                <a:latin typeface="Avenir"/>
                <a:ea typeface="Avenir"/>
                <a:cs typeface="Avenir"/>
                <a:sym typeface="Avenir"/>
              </a:rPr>
              <a:t>Memory is temporarily lost</a:t>
            </a:r>
            <a:endParaRPr sz="1900">
              <a:solidFill>
                <a:srgbClr val="BE57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8572500" y="4684900"/>
            <a:ext cx="4848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8</a:t>
            </a:r>
            <a:endParaRPr sz="1500"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02" name="Google Shape;202;p18"/>
          <p:cNvCxnSpPr/>
          <p:nvPr/>
        </p:nvCxnSpPr>
        <p:spPr>
          <a:xfrm rot="10800000">
            <a:off x="6251725" y="3336550"/>
            <a:ext cx="312600" cy="140700"/>
          </a:xfrm>
          <a:prstGeom prst="straightConnector1">
            <a:avLst/>
          </a:prstGeom>
          <a:noFill/>
          <a:ln cap="flat" cmpd="sng" w="9525">
            <a:solidFill>
              <a:srgbClr val="BE57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18"/>
          <p:cNvCxnSpPr/>
          <p:nvPr/>
        </p:nvCxnSpPr>
        <p:spPr>
          <a:xfrm flipH="1" rot="10800000">
            <a:off x="7806425" y="3297400"/>
            <a:ext cx="218700" cy="219000"/>
          </a:xfrm>
          <a:prstGeom prst="straightConnector1">
            <a:avLst/>
          </a:prstGeom>
          <a:noFill/>
          <a:ln cap="flat" cmpd="sng" w="9525">
            <a:solidFill>
              <a:srgbClr val="BE57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18"/>
          <p:cNvCxnSpPr>
            <a:stCxn id="184" idx="2"/>
          </p:cNvCxnSpPr>
          <p:nvPr/>
        </p:nvCxnSpPr>
        <p:spPr>
          <a:xfrm>
            <a:off x="7165438" y="4444902"/>
            <a:ext cx="0" cy="333900"/>
          </a:xfrm>
          <a:prstGeom prst="straightConnector1">
            <a:avLst/>
          </a:prstGeom>
          <a:noFill/>
          <a:ln cap="flat" cmpd="sng" w="9525">
            <a:solidFill>
              <a:srgbClr val="BE57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18"/>
          <p:cNvCxnSpPr/>
          <p:nvPr/>
        </p:nvCxnSpPr>
        <p:spPr>
          <a:xfrm>
            <a:off x="6564325" y="3516400"/>
            <a:ext cx="323700" cy="148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8"/>
          <p:cNvCxnSpPr/>
          <p:nvPr/>
        </p:nvCxnSpPr>
        <p:spPr>
          <a:xfrm flipH="1">
            <a:off x="7478100" y="3496750"/>
            <a:ext cx="265800" cy="12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18"/>
          <p:cNvCxnSpPr/>
          <p:nvPr/>
        </p:nvCxnSpPr>
        <p:spPr>
          <a:xfrm rot="10800000">
            <a:off x="7196725" y="3983850"/>
            <a:ext cx="0" cy="343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